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7"/>
  </p:notesMasterIdLst>
  <p:sldIdLst>
    <p:sldId id="257" r:id="rId2"/>
    <p:sldId id="445" r:id="rId3"/>
    <p:sldId id="476" r:id="rId4"/>
    <p:sldId id="477" r:id="rId5"/>
    <p:sldId id="378" r:id="rId6"/>
    <p:sldId id="373" r:id="rId7"/>
    <p:sldId id="396" r:id="rId8"/>
    <p:sldId id="485" r:id="rId9"/>
    <p:sldId id="486" r:id="rId10"/>
    <p:sldId id="446" r:id="rId11"/>
    <p:sldId id="447" r:id="rId12"/>
    <p:sldId id="367" r:id="rId13"/>
    <p:sldId id="488" r:id="rId14"/>
    <p:sldId id="448" r:id="rId15"/>
    <p:sldId id="449" r:id="rId16"/>
    <p:sldId id="450" r:id="rId17"/>
    <p:sldId id="451" r:id="rId18"/>
    <p:sldId id="369" r:id="rId19"/>
    <p:sldId id="455" r:id="rId20"/>
    <p:sldId id="456" r:id="rId21"/>
    <p:sldId id="457" r:id="rId22"/>
    <p:sldId id="458" r:id="rId23"/>
    <p:sldId id="459" r:id="rId24"/>
    <p:sldId id="460" r:id="rId25"/>
    <p:sldId id="462" r:id="rId26"/>
    <p:sldId id="372" r:id="rId27"/>
    <p:sldId id="415" r:id="rId28"/>
    <p:sldId id="416" r:id="rId29"/>
    <p:sldId id="417" r:id="rId30"/>
    <p:sldId id="428" r:id="rId31"/>
    <p:sldId id="473" r:id="rId32"/>
    <p:sldId id="469" r:id="rId33"/>
    <p:sldId id="433" r:id="rId34"/>
    <p:sldId id="435" r:id="rId35"/>
    <p:sldId id="436" r:id="rId36"/>
    <p:sldId id="470" r:id="rId37"/>
    <p:sldId id="471" r:id="rId38"/>
    <p:sldId id="437" r:id="rId39"/>
    <p:sldId id="441" r:id="rId40"/>
    <p:sldId id="478" r:id="rId41"/>
    <p:sldId id="479" r:id="rId42"/>
    <p:sldId id="480" r:id="rId43"/>
    <p:sldId id="487" r:id="rId44"/>
    <p:sldId id="463" r:id="rId45"/>
    <p:sldId id="464" r:id="rId46"/>
    <p:sldId id="465" r:id="rId47"/>
    <p:sldId id="359" r:id="rId48"/>
    <p:sldId id="443" r:id="rId49"/>
    <p:sldId id="322" r:id="rId50"/>
    <p:sldId id="325" r:id="rId51"/>
    <p:sldId id="358" r:id="rId52"/>
    <p:sldId id="360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61" r:id="rId67"/>
    <p:sldId id="341" r:id="rId68"/>
    <p:sldId id="342" r:id="rId69"/>
    <p:sldId id="343" r:id="rId70"/>
    <p:sldId id="344" r:id="rId71"/>
    <p:sldId id="345" r:id="rId72"/>
    <p:sldId id="390" r:id="rId73"/>
    <p:sldId id="391" r:id="rId74"/>
    <p:sldId id="393" r:id="rId75"/>
    <p:sldId id="472" r:id="rId76"/>
    <p:sldId id="481" r:id="rId77"/>
    <p:sldId id="482" r:id="rId78"/>
    <p:sldId id="483" r:id="rId79"/>
    <p:sldId id="346" r:id="rId80"/>
    <p:sldId id="313" r:id="rId81"/>
    <p:sldId id="315" r:id="rId82"/>
    <p:sldId id="316" r:id="rId83"/>
    <p:sldId id="484" r:id="rId84"/>
    <p:sldId id="489" r:id="rId85"/>
    <p:sldId id="490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/>
    <p:restoredTop sz="79956"/>
  </p:normalViewPr>
  <p:slideViewPr>
    <p:cSldViewPr snapToGrid="0" snapToObjects="1">
      <p:cViewPr>
        <p:scale>
          <a:sx n="97" d="100"/>
          <a:sy n="97" d="100"/>
        </p:scale>
        <p:origin x="3152" y="832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more formula about localization can be added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6 update arrow label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2 update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update page 3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7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15 equations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contributions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96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77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2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375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99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7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5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2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5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9.png"/><Relationship Id="rId7" Type="http://schemas.openxmlformats.org/officeDocument/2006/relationships/image" Target="../media/image24.png"/><Relationship Id="rId8" Type="http://schemas.openxmlformats.org/officeDocument/2006/relationships/image" Target="../media/image120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938" y="266160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Problem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Arial"/>
              </a:rPr>
              <a:t>Require that </a:t>
            </a:r>
            <a:r>
              <a:rPr lang="en-US" sz="2000" dirty="0">
                <a:cs typeface="Arial"/>
              </a:rPr>
              <a:t>the compression </a:t>
            </a:r>
            <a:r>
              <a:rPr lang="en-US" sz="2000" dirty="0" smtClean="0">
                <a:cs typeface="Arial"/>
              </a:rPr>
              <a:t>has </a:t>
            </a:r>
            <a:r>
              <a:rPr lang="en-US" sz="2000" dirty="0">
                <a:cs typeface="Arial"/>
              </a:rPr>
              <a:t>no impact on analysis </a:t>
            </a:r>
            <a:r>
              <a:rPr lang="en-US" sz="2000" dirty="0" smtClean="0">
                <a:cs typeface="Arial"/>
              </a:rPr>
              <a:t>-- scientifically lossless</a:t>
            </a: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>Standard (H.264) lossy compression techniques cannot be used </a:t>
            </a:r>
            <a:endParaRPr lang="en-US" sz="2000" dirty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cs typeface="Arial"/>
            </a:endParaRPr>
          </a:p>
          <a:p>
            <a:r>
              <a:rPr lang="en-US" sz="2000" dirty="0">
                <a:cs typeface="Arial"/>
              </a:rPr>
              <a:t>S</a:t>
            </a:r>
            <a:r>
              <a:rPr lang="en-US" sz="2000" dirty="0" smtClean="0">
                <a:cs typeface="Arial"/>
              </a:rPr>
              <a:t>tandard lossless compression </a:t>
            </a:r>
            <a:r>
              <a:rPr lang="en-US" sz="2000" dirty="0">
                <a:cs typeface="Arial"/>
              </a:rPr>
              <a:t>technique </a:t>
            </a:r>
            <a:r>
              <a:rPr lang="en-US" sz="2000" dirty="0" smtClean="0">
                <a:cs typeface="Arial"/>
              </a:rPr>
              <a:t>yields the compressed data in the size of 49.74% of the original one</a:t>
            </a:r>
            <a:endParaRPr lang="en-US" sz="2000" dirty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>Our method yields: 7.26%</a:t>
            </a: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 smtClean="0">
                <a:cs typeface="Arial"/>
              </a:rPr>
              <a:t>Best case: 0.7729% vs. 19.4505%</a:t>
            </a:r>
            <a:endParaRPr lang="en-US" sz="2000" dirty="0"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>
            <a:endCxn id="21" idx="1"/>
          </p:cNvCxnSpPr>
          <p:nvPr/>
        </p:nvCxnSpPr>
        <p:spPr>
          <a:xfrm>
            <a:off x="5446643" y="4518991"/>
            <a:ext cx="2285802" cy="10862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731317"/>
            <a:ext cx="1149255" cy="228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2136" y="1278038"/>
            <a:ext cx="5974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</a:t>
            </a:r>
            <a:r>
              <a:rPr lang="en-US" sz="2700" dirty="0" smtClean="0"/>
              <a:t>. </a:t>
            </a:r>
            <a:r>
              <a:rPr lang="en-US" sz="2700" dirty="0" smtClean="0"/>
              <a:t>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	</a:t>
            </a:r>
          </a:p>
          <a:p>
            <a:r>
              <a:rPr lang="en-US" sz="2700" dirty="0" smtClean="0"/>
              <a:t>-&gt; neighboring foreground pixels’ intensity over time values are </a:t>
            </a:r>
            <a:r>
              <a:rPr lang="en-US" sz="2700" dirty="0" smtClean="0"/>
              <a:t>correlated</a:t>
            </a:r>
          </a:p>
          <a:p>
            <a:endParaRPr lang="en-US" sz="2700" dirty="0" smtClean="0"/>
          </a:p>
          <a:p>
            <a:r>
              <a:rPr lang="en-US" sz="2700" dirty="0"/>
              <a:t>2. The noise is independent between neighboring pixels.</a:t>
            </a:r>
          </a:p>
          <a:p>
            <a:endParaRPr lang="en-US" sz="2700" dirty="0" smtClean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50" y="1480811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4"/>
          <a:srcRect t="22629"/>
          <a:stretch/>
        </p:blipFill>
        <p:spPr>
          <a:xfrm>
            <a:off x="1910132" y="5132626"/>
            <a:ext cx="2618120" cy="7854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6250" y="3701373"/>
            <a:ext cx="4267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Point_spread_function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707" y="5491910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1" y="2263317"/>
            <a:ext cx="8964240" cy="28759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60095" y="3008243"/>
            <a:ext cx="4528602" cy="30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1" y="3134139"/>
            <a:ext cx="2753749" cy="14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9" cy="2543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25750" y="2791311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otentially useful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8" y="3020531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20" y="2788503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372" y="3679091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4" y="496924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99220" y="3320315"/>
            <a:ext cx="586285" cy="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2753" y="3320315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100x microscopy compression</a:t>
            </a:r>
            <a:endParaRPr lang="en-US" sz="21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9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7"/>
            <a:ext cx="8186166" cy="101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Multimedia data compression for Bluetooth low energy beacons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649431" y="1307881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Develop a new approach to achieve smaller compression than conventional compression techniques even with lowest quality setting</a:t>
            </a:r>
            <a:endParaRPr lang="en-US" sz="3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3347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715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243" y="1857173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176" y="4342448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175" y="4782084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1177" y="2243784"/>
            <a:ext cx="44014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Varying parameters (beacon number, image type, k-means settings</a:t>
            </a:r>
            <a:r>
              <a:rPr lang="is-IS" sz="2000" dirty="0">
                <a:cs typeface="Helvetica"/>
              </a:rPr>
              <a:t>..)</a:t>
            </a:r>
            <a:endParaRPr lang="en-US" sz="2000" dirty="0">
              <a:cs typeface="Helvetic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Plot image quality vs. device lifetime.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7" y="4613356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1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18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46574" y="3326296"/>
            <a:ext cx="19716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Traditional:</a:t>
            </a:r>
          </a:p>
          <a:p>
            <a:r>
              <a:rPr lang="en-US" sz="2500" i="1" dirty="0" smtClean="0"/>
              <a:t>S(x) = H </a:t>
            </a:r>
            <a:r>
              <a:rPr lang="mr-IN" sz="2500" i="1" dirty="0" smtClean="0"/>
              <a:t>–</a:t>
            </a:r>
            <a:r>
              <a:rPr lang="en-US" sz="2500" i="1" dirty="0" smtClean="0"/>
              <a:t> f(x)</a:t>
            </a:r>
          </a:p>
          <a:p>
            <a:endParaRPr lang="en-US" sz="2500" i="1" dirty="0"/>
          </a:p>
          <a:p>
            <a:r>
              <a:rPr lang="en-US" sz="2500" dirty="0" smtClean="0"/>
              <a:t>New:</a:t>
            </a:r>
          </a:p>
          <a:p>
            <a:r>
              <a:rPr lang="en-US" sz="2500" i="1" dirty="0" smtClean="0"/>
              <a:t>S(x) = f’(x)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2" y="5244719"/>
            <a:ext cx="285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000" dirty="0" smtClean="0"/>
              <a:t>Foreground</a:t>
            </a:r>
            <a:r>
              <a:rPr lang="en-US" sz="3000" dirty="0" smtClean="0"/>
              <a:t>, adaptive encoding:  </a:t>
            </a:r>
          </a:p>
          <a:p>
            <a:pPr lvl="2"/>
            <a:r>
              <a:rPr lang="en-US" sz="2500" dirty="0" smtClean="0"/>
              <a:t>DCT </a:t>
            </a:r>
          </a:p>
          <a:p>
            <a:pPr lvl="2"/>
            <a:r>
              <a:rPr lang="en-US" sz="2500" dirty="0" smtClean="0"/>
              <a:t>Wavelet</a:t>
            </a:r>
          </a:p>
          <a:p>
            <a:pPr lvl="2"/>
            <a:r>
              <a:rPr lang="en-US" sz="2500" dirty="0" smtClean="0"/>
              <a:t>Triangle </a:t>
            </a:r>
            <a:r>
              <a:rPr lang="en-US" sz="2500" dirty="0" smtClean="0"/>
              <a:t>mesh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sz="3000" dirty="0" smtClean="0"/>
              <a:t>Background</a:t>
            </a:r>
            <a:r>
              <a:rPr lang="en-US" dirty="0" smtClean="0"/>
              <a:t>:</a:t>
            </a:r>
          </a:p>
          <a:p>
            <a:pPr lvl="2"/>
            <a:r>
              <a:rPr lang="en-US" sz="2500" dirty="0" smtClean="0"/>
              <a:t>Down sample -&gt; DCT</a:t>
            </a:r>
            <a:endParaRPr lang="en-US" sz="2500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263317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909496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3592250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image type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number of </a:t>
            </a:r>
          </a:p>
          <a:p>
            <a:pPr marL="0" indent="0">
              <a:buNone/>
            </a:pPr>
            <a:r>
              <a:rPr lang="en-US" sz="2000" dirty="0"/>
              <a:t>beacons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100x microscopy compression</a:t>
            </a:r>
            <a:endParaRPr lang="en-US" sz="21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83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8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7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85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2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Microscopy 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26583" y="1307880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13856</TotalTime>
  <Words>3933</Words>
  <Application>Microsoft Macintosh PowerPoint</Application>
  <PresentationFormat>On-screen Show (4:3)</PresentationFormat>
  <Paragraphs>765</Paragraphs>
  <Slides>85</Slides>
  <Notes>70</Notes>
  <HiddenSlides>3</HiddenSlides>
  <MMClips>11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Extreme compression</vt:lpstr>
      <vt:lpstr>Motivating example</vt:lpstr>
      <vt:lpstr>Motivating example</vt:lpstr>
      <vt:lpstr>Problem of interest</vt:lpstr>
      <vt:lpstr>Approach</vt:lpstr>
      <vt:lpstr>PowerPoint Presentation</vt:lpstr>
      <vt:lpstr>PowerPoint Presentation</vt:lpstr>
      <vt:lpstr>PowerPoint Presentation</vt:lpstr>
      <vt:lpstr>PowerPoint Presentation</vt:lpstr>
      <vt:lpstr>Video Compression</vt:lpstr>
      <vt:lpstr>PowerPoint Presentation</vt:lpstr>
      <vt:lpstr>Approach</vt:lpstr>
      <vt:lpstr>Approach</vt:lpstr>
      <vt:lpstr>Key Observation 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  <vt:lpstr>Background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548</cp:revision>
  <dcterms:created xsi:type="dcterms:W3CDTF">2017-02-13T04:25:39Z</dcterms:created>
  <dcterms:modified xsi:type="dcterms:W3CDTF">2017-03-27T03:29:36Z</dcterms:modified>
</cp:coreProperties>
</file>